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814" r:id="rId2"/>
  </p:sldMasterIdLst>
  <p:sldIdLst>
    <p:sldId id="256" r:id="rId3"/>
    <p:sldId id="279" r:id="rId4"/>
    <p:sldId id="280" r:id="rId5"/>
    <p:sldId id="281" r:id="rId6"/>
    <p:sldId id="282" r:id="rId7"/>
    <p:sldId id="283" r:id="rId8"/>
    <p:sldId id="284" r:id="rId9"/>
    <p:sldId id="288" r:id="rId10"/>
    <p:sldId id="266" r:id="rId11"/>
    <p:sldId id="289" r:id="rId12"/>
    <p:sldId id="278" r:id="rId13"/>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70" d="100"/>
          <a:sy n="70"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91770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a:p>
        </p:txBody>
      </p:sp>
      <p:sp>
        <p:nvSpPr>
          <p:cNvPr id="3" name="Vertical Text Placeholder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3219407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ar-SA" smtClean="0"/>
              <a:t>انقر لتحرير نمط العنوان الرئيسي</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Date Placeholder 3"/>
          <p:cNvSpPr>
            <a:spLocks noGrp="1"/>
          </p:cNvSpPr>
          <p:nvPr>
            <p:ph type="dt" sz="half" idx="10"/>
          </p:nvPr>
        </p:nvSpPr>
        <p:spPr/>
        <p:txBody>
          <a:body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975621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ar-SA"/>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3061384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a:xfrm>
            <a:off x="10558300" y="5956137"/>
            <a:ext cx="1052508" cy="365125"/>
          </a:xfrm>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825108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ar-SA"/>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42317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3A937B3F-0C9F-490E-93E2-908D96B321B3}" type="datetimeFigureOut">
              <a:rPr lang="ar-SA" smtClean="0"/>
              <a:t>01/08/1437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439468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3A937B3F-0C9F-490E-93E2-908D96B321B3}" type="datetimeFigureOut">
              <a:rPr lang="ar-SA" smtClean="0"/>
              <a:t>01/08/1437</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3660863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3A937B3F-0C9F-490E-93E2-908D96B321B3}" type="datetimeFigureOut">
              <a:rPr lang="ar-SA" smtClean="0"/>
              <a:t>01/08/1437</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1290867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37B3F-0C9F-490E-93E2-908D96B321B3}" type="datetimeFigureOut">
              <a:rPr lang="ar-SA" smtClean="0"/>
              <a:t>01/08/1437</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952394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A937B3F-0C9F-490E-93E2-908D96B321B3}" type="datetimeFigureOut">
              <a:rPr lang="ar-SA" smtClean="0"/>
              <a:t>01/08/1437</a:t>
            </a:fld>
            <a:endParaRPr lang="ar-SA"/>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ar-SA"/>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762294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880441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ar-SA" smtClean="0"/>
              <a:t>انقر لتحرير نمط العنوان الرئيسي</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3A937B3F-0C9F-490E-93E2-908D96B321B3}" type="datetimeFigureOut">
              <a:rPr lang="ar-SA" smtClean="0"/>
              <a:t>01/08/1437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468687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499487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a:xfrm>
            <a:off x="774923" y="5951811"/>
            <a:ext cx="7896279" cy="365125"/>
          </a:xfrm>
        </p:spPr>
        <p:txBody>
          <a:bodyPr/>
          <a:lstStyle/>
          <a:p>
            <a:endParaRPr lang="ar-SA"/>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58227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3A937B3F-0C9F-490E-93E2-908D96B321B3}" type="datetimeFigureOut">
              <a:rPr lang="ar-SA" smtClean="0"/>
              <a:t>01/08/1437</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478078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3A937B3F-0C9F-490E-93E2-908D96B321B3}" type="datetimeFigureOut">
              <a:rPr lang="ar-SA" smtClean="0"/>
              <a:t>01/08/1437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933128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مقارنة">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845127" y="2507550"/>
            <a:ext cx="5156200" cy="3680525"/>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172200" y="2507550"/>
            <a:ext cx="5181601" cy="3680525"/>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7" name="Date Placeholder 6"/>
          <p:cNvSpPr>
            <a:spLocks noGrp="1"/>
          </p:cNvSpPr>
          <p:nvPr>
            <p:ph type="dt" sz="half" idx="10"/>
          </p:nvPr>
        </p:nvSpPr>
        <p:spPr/>
        <p:txBody>
          <a:bodyPr/>
          <a:lstStyle/>
          <a:p>
            <a:fld id="{3A937B3F-0C9F-490E-93E2-908D96B321B3}" type="datetimeFigureOut">
              <a:rPr lang="ar-SA" smtClean="0"/>
              <a:t>01/08/1437</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101F963C-8495-4E22-AD85-C3C6196839C7}" type="slidenum">
              <a:rPr lang="ar-SA" smtClean="0"/>
              <a:t>‹#›</a:t>
            </a:fld>
            <a:endParaRPr lang="ar-SA"/>
          </a:p>
        </p:txBody>
      </p:sp>
      <p:sp>
        <p:nvSpPr>
          <p:cNvPr id="10" name="Title 9"/>
          <p:cNvSpPr>
            <a:spLocks noGrp="1"/>
          </p:cNvSpPr>
          <p:nvPr>
            <p:ph type="title"/>
          </p:nvPr>
        </p:nvSpPr>
        <p:spPr/>
        <p:txBody>
          <a:bodyPr/>
          <a:lstStyle/>
          <a:p>
            <a:r>
              <a:rPr lang="ar-SA" smtClean="0"/>
              <a:t>انقر لتحرير نمط العنوان الرئيسي</a:t>
            </a:r>
            <a:endParaRPr lang="en-US" dirty="0"/>
          </a:p>
        </p:txBody>
      </p:sp>
    </p:spTree>
    <p:extLst>
      <p:ext uri="{BB962C8B-B14F-4D97-AF65-F5344CB8AC3E}">
        <p14:creationId xmlns:p14="http://schemas.microsoft.com/office/powerpoint/2010/main" val="426552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عنوان فقط">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A937B3F-0C9F-490E-93E2-908D96B321B3}" type="datetimeFigureOut">
              <a:rPr lang="ar-SA" smtClean="0"/>
              <a:t>01/08/1437</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101F963C-8495-4E22-AD85-C3C6196839C7}" type="slidenum">
              <a:rPr lang="ar-SA" smtClean="0"/>
              <a:t>‹#›</a:t>
            </a:fld>
            <a:endParaRPr lang="ar-SA"/>
          </a:p>
        </p:txBody>
      </p:sp>
      <p:sp>
        <p:nvSpPr>
          <p:cNvPr id="6" name="Title 5"/>
          <p:cNvSpPr>
            <a:spLocks noGrp="1"/>
          </p:cNvSpPr>
          <p:nvPr>
            <p:ph type="title"/>
          </p:nvPr>
        </p:nvSpPr>
        <p:spPr/>
        <p:txBody>
          <a:bodyPr/>
          <a:lstStyle/>
          <a:p>
            <a:r>
              <a:rPr lang="ar-SA" smtClean="0"/>
              <a:t>انقر لتحرير نمط العنوان الرئيسي</a:t>
            </a:r>
            <a:endParaRPr lang="en-US"/>
          </a:p>
        </p:txBody>
      </p:sp>
    </p:spTree>
    <p:extLst>
      <p:ext uri="{BB962C8B-B14F-4D97-AF65-F5344CB8AC3E}">
        <p14:creationId xmlns:p14="http://schemas.microsoft.com/office/powerpoint/2010/main" val="85724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37B3F-0C9F-490E-93E2-908D96B321B3}" type="datetimeFigureOut">
              <a:rPr lang="ar-SA" smtClean="0"/>
              <a:t>01/08/1437</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243089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3A937B3F-0C9F-490E-93E2-908D96B321B3}" type="datetimeFigureOut">
              <a:rPr lang="ar-SA" smtClean="0"/>
              <a:t>01/08/1437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96895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ar-SA" smtClean="0"/>
              <a:t>انقر لتحرير نمط العنوان الرئيسي</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3A937B3F-0C9F-490E-93E2-908D96B321B3}" type="datetimeFigureOut">
              <a:rPr lang="ar-SA" smtClean="0"/>
              <a:t>01/08/1437</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01F963C-8495-4E22-AD85-C3C6196839C7}" type="slidenum">
              <a:rPr lang="ar-SA" smtClean="0"/>
              <a:t>‹#›</a:t>
            </a:fld>
            <a:endParaRPr lang="ar-SA"/>
          </a:p>
        </p:txBody>
      </p:sp>
    </p:spTree>
    <p:extLst>
      <p:ext uri="{BB962C8B-B14F-4D97-AF65-F5344CB8AC3E}">
        <p14:creationId xmlns:p14="http://schemas.microsoft.com/office/powerpoint/2010/main" val="90177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3A937B3F-0C9F-490E-93E2-908D96B321B3}" type="datetimeFigureOut">
              <a:rPr lang="ar-SA" smtClean="0"/>
              <a:t>01/08/1437</a:t>
            </a:fld>
            <a:endParaRPr lang="ar-S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ar-SA"/>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01F963C-8495-4E22-AD85-C3C6196839C7}" type="slidenum">
              <a:rPr lang="ar-SA" smtClean="0"/>
              <a:t>‹#›</a:t>
            </a:fld>
            <a:endParaRPr lang="ar-SA"/>
          </a:p>
        </p:txBody>
      </p:sp>
    </p:spTree>
    <p:extLst>
      <p:ext uri="{BB962C8B-B14F-4D97-AF65-F5344CB8AC3E}">
        <p14:creationId xmlns:p14="http://schemas.microsoft.com/office/powerpoint/2010/main" val="4192438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3A937B3F-0C9F-490E-93E2-908D96B321B3}" type="datetimeFigureOut">
              <a:rPr lang="ar-SA" smtClean="0"/>
              <a:t>01/08/1437</a:t>
            </a:fld>
            <a:endParaRPr lang="ar-SA"/>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ar-SA"/>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101F963C-8495-4E22-AD85-C3C6196839C7}" type="slidenum">
              <a:rPr lang="ar-SA" smtClean="0"/>
              <a:t>‹#›</a:t>
            </a:fld>
            <a:endParaRPr lang="ar-SA"/>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55194066"/>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457200" rtl="1" eaLnBrk="1" latinLnBrk="0" hangingPunct="1">
        <a:spcBef>
          <a:spcPct val="0"/>
        </a:spcBef>
        <a:buNone/>
        <a:defRPr sz="2800" b="0" kern="1200" cap="all">
          <a:solidFill>
            <a:schemeClr val="bg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06000" indent="-306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descr="C:\Documents and Settings\2wy2\My Documents\التّنزيلات\logo_c.jpg"/>
          <p:cNvPicPr/>
          <p:nvPr/>
        </p:nvPicPr>
        <p:blipFill>
          <a:blip r:embed="rId2">
            <a:extLst>
              <a:ext uri="{28A0092B-C50C-407E-A947-70E740481C1C}">
                <a14:useLocalDpi xmlns:a14="http://schemas.microsoft.com/office/drawing/2010/main" val="0"/>
              </a:ext>
            </a:extLst>
          </a:blip>
          <a:srcRect/>
          <a:stretch>
            <a:fillRect/>
          </a:stretch>
        </p:blipFill>
        <p:spPr bwMode="auto">
          <a:xfrm>
            <a:off x="5192233" y="834322"/>
            <a:ext cx="2207033" cy="26493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عنوان 1"/>
          <p:cNvSpPr>
            <a:spLocks noGrp="1"/>
          </p:cNvSpPr>
          <p:nvPr>
            <p:ph type="ctrTitle"/>
          </p:nvPr>
        </p:nvSpPr>
        <p:spPr>
          <a:xfrm>
            <a:off x="850967" y="2046605"/>
            <a:ext cx="9144000" cy="2387600"/>
          </a:xfrm>
        </p:spPr>
        <p:txBody>
          <a:bodyPr>
            <a:normAutofit/>
          </a:bodyPr>
          <a:lstStyle/>
          <a:p>
            <a:r>
              <a:rPr lang="en-US" sz="3200" dirty="0" smtClean="0">
                <a:solidFill>
                  <a:schemeClr val="bg1"/>
                </a:solidFill>
              </a:rPr>
              <a:t>JAZAN UNIVERSITY SPS</a:t>
            </a:r>
            <a:endParaRPr lang="ar-SA" sz="3200" dirty="0">
              <a:solidFill>
                <a:schemeClr val="bg1"/>
              </a:solidFill>
            </a:endParaRPr>
          </a:p>
        </p:txBody>
      </p:sp>
      <p:sp>
        <p:nvSpPr>
          <p:cNvPr id="3" name="عنوان فرعي 2"/>
          <p:cNvSpPr>
            <a:spLocks noGrp="1"/>
          </p:cNvSpPr>
          <p:nvPr>
            <p:ph type="subTitle" idx="1"/>
          </p:nvPr>
        </p:nvSpPr>
        <p:spPr>
          <a:xfrm>
            <a:off x="850967" y="4434205"/>
            <a:ext cx="9144000" cy="1655762"/>
          </a:xfrm>
        </p:spPr>
        <p:txBody>
          <a:bodyPr>
            <a:normAutofit/>
          </a:bodyPr>
          <a:lstStyle/>
          <a:p>
            <a:r>
              <a:rPr lang="en-US" sz="1800" dirty="0" smtClean="0"/>
              <a:t>One up top team</a:t>
            </a:r>
          </a:p>
          <a:p>
            <a:r>
              <a:rPr lang="en-US" dirty="0" smtClean="0"/>
              <a:t>Under the </a:t>
            </a:r>
            <a:r>
              <a:rPr lang="en-US" dirty="0"/>
              <a:t>direct </a:t>
            </a:r>
            <a:r>
              <a:rPr lang="en-US" dirty="0" smtClean="0"/>
              <a:t>supervision of</a:t>
            </a:r>
          </a:p>
          <a:p>
            <a:r>
              <a:rPr lang="en-US" dirty="0" smtClean="0"/>
              <a:t>Dr.</a:t>
            </a:r>
            <a:r>
              <a:rPr lang="en-US" b="1" i="1" dirty="0">
                <a:latin typeface="Times New Roman" pitchFamily="18" charset="0"/>
                <a:cs typeface="Times New Roman" pitchFamily="18" charset="0"/>
              </a:rPr>
              <a:t> Imad  M.  </a:t>
            </a:r>
            <a:r>
              <a:rPr lang="en-US" b="1" i="1" dirty="0" smtClean="0">
                <a:latin typeface="Times New Roman" pitchFamily="18" charset="0"/>
                <a:cs typeface="Times New Roman" pitchFamily="18" charset="0"/>
              </a:rPr>
              <a:t>Alshiekh</a:t>
            </a:r>
            <a:endParaRPr lang="ar-SA" sz="1800" dirty="0"/>
          </a:p>
        </p:txBody>
      </p:sp>
    </p:spTree>
    <p:extLst>
      <p:ext uri="{BB962C8B-B14F-4D97-AF65-F5344CB8AC3E}">
        <p14:creationId xmlns:p14="http://schemas.microsoft.com/office/powerpoint/2010/main" val="305319075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Last but not least</a:t>
            </a:r>
            <a:endParaRPr lang="ar-SA" dirty="0"/>
          </a:p>
        </p:txBody>
      </p:sp>
      <p:sp>
        <p:nvSpPr>
          <p:cNvPr id="3" name="عنصر نائب للمحتوى 2"/>
          <p:cNvSpPr>
            <a:spLocks noGrp="1"/>
          </p:cNvSpPr>
          <p:nvPr>
            <p:ph idx="1"/>
          </p:nvPr>
        </p:nvSpPr>
        <p:spPr>
          <a:xfrm>
            <a:off x="581192" y="2180496"/>
            <a:ext cx="5872361" cy="3678303"/>
          </a:xfrm>
        </p:spPr>
        <p:txBody>
          <a:bodyPr/>
          <a:lstStyle/>
          <a:p>
            <a:pPr marL="0" indent="0" algn="l" rtl="0">
              <a:buNone/>
            </a:pPr>
            <a:r>
              <a:rPr lang="en-US" dirty="0" smtClean="0"/>
              <a:t>We are more </a:t>
            </a:r>
            <a:r>
              <a:rPr lang="en-US" dirty="0"/>
              <a:t>that happy to </a:t>
            </a:r>
            <a:r>
              <a:rPr lang="en-US" dirty="0" smtClean="0"/>
              <a:t>announce that the project website and the android app are officially published on the internet and the original android market (google play) and they are available for free on both sides.</a:t>
            </a:r>
          </a:p>
          <a:p>
            <a:pPr marL="0" indent="0" algn="l" rtl="0">
              <a:buNone/>
            </a:pPr>
            <a:r>
              <a:rPr lang="en-US" dirty="0" smtClean="0"/>
              <a:t>Use the </a:t>
            </a:r>
            <a:r>
              <a:rPr lang="en-US" dirty="0"/>
              <a:t>following </a:t>
            </a:r>
            <a:r>
              <a:rPr lang="en-US" dirty="0" smtClean="0"/>
              <a:t>QR code to </a:t>
            </a:r>
            <a:r>
              <a:rPr lang="en-US" smtClean="0"/>
              <a:t>direct you to </a:t>
            </a:r>
            <a:r>
              <a:rPr lang="en-US" dirty="0" smtClean="0"/>
              <a:t>JASAN UNIVERSITY SPS on android;</a:t>
            </a:r>
          </a:p>
          <a:p>
            <a:pPr marL="0" indent="0" algn="l" rtl="0">
              <a:buNone/>
            </a:pPr>
            <a:endParaRPr lang="ar-SA" dirty="0"/>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5859" y="2482552"/>
            <a:ext cx="3376247" cy="3376247"/>
          </a:xfrm>
          <a:prstGeom prst="rect">
            <a:avLst/>
          </a:prstGeom>
        </p:spPr>
      </p:pic>
    </p:spTree>
    <p:extLst>
      <p:ext uri="{BB962C8B-B14F-4D97-AF65-F5344CB8AC3E}">
        <p14:creationId xmlns:p14="http://schemas.microsoft.com/office/powerpoint/2010/main" val="329499036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4053994" y="2612493"/>
            <a:ext cx="3565400"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Thank you </a:t>
            </a:r>
            <a:endParaRPr lang="ar-SA"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7498985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Previously known facts  </a:t>
            </a:r>
            <a:endParaRPr lang="ar-SA" dirty="0"/>
          </a:p>
        </p:txBody>
      </p:sp>
      <p:sp>
        <p:nvSpPr>
          <p:cNvPr id="3" name="عنصر نائب للمحتوى 2"/>
          <p:cNvSpPr>
            <a:spLocks noGrp="1"/>
          </p:cNvSpPr>
          <p:nvPr>
            <p:ph idx="1"/>
          </p:nvPr>
        </p:nvSpPr>
        <p:spPr/>
        <p:txBody>
          <a:bodyPr/>
          <a:lstStyle/>
          <a:p>
            <a:pPr algn="l" rtl="0"/>
            <a:r>
              <a:rPr lang="en-US" dirty="0"/>
              <a:t>Jazan university smart parking system is a small project that has been presented to represent solutions for the parking issue at Jazan University.</a:t>
            </a:r>
          </a:p>
          <a:p>
            <a:pPr algn="l" rtl="0"/>
            <a:r>
              <a:rPr lang="en-US" dirty="0"/>
              <a:t>Parking detector is a small device by which we can determine if there is a car on the park where the device is laying on or not.</a:t>
            </a:r>
          </a:p>
          <a:p>
            <a:pPr algn="l" rtl="0"/>
            <a:r>
              <a:rPr lang="en-US" dirty="0"/>
              <a:t>The device works by measuring the distance between it and the object in front of it(which is supposed to be a car), and uploading the information to global MySQL database on the world wide web.</a:t>
            </a:r>
          </a:p>
          <a:p>
            <a:pPr algn="l" rtl="0"/>
            <a:r>
              <a:rPr lang="en-US" dirty="0"/>
              <a:t>The user can easily access the system through our website or using our android app.</a:t>
            </a:r>
          </a:p>
          <a:p>
            <a:pPr marL="0" indent="0" algn="l" rtl="0">
              <a:buNone/>
            </a:pPr>
            <a:endParaRPr lang="ar-SA" dirty="0"/>
          </a:p>
        </p:txBody>
      </p:sp>
    </p:spTree>
    <p:extLst>
      <p:ext uri="{BB962C8B-B14F-4D97-AF65-F5344CB8AC3E}">
        <p14:creationId xmlns:p14="http://schemas.microsoft.com/office/powerpoint/2010/main" val="277601236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Our parking detector progress</a:t>
            </a:r>
            <a:endParaRPr lang="ar-SA" dirty="0"/>
          </a:p>
        </p:txBody>
      </p:sp>
      <p:pic>
        <p:nvPicPr>
          <p:cNvPr id="5" name="Picture 2" descr="https://i.ontraport.com/30397.1.36024e05d7ecf47c7bd934ade567d48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113" y="3400912"/>
            <a:ext cx="2603217" cy="1867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ww.arduino.cc/en/uploads/Reference/arduino_uno_ethernet_pins.png"/>
          <p:cNvPicPr>
            <a:picLocks noChangeAspect="1" noChangeArrowheads="1"/>
          </p:cNvPicPr>
          <p:nvPr/>
        </p:nvPicPr>
        <p:blipFill rotWithShape="1">
          <a:blip r:embed="rId3">
            <a:extLst>
              <a:ext uri="{28A0092B-C50C-407E-A947-70E740481C1C}">
                <a14:useLocalDpi xmlns:a14="http://schemas.microsoft.com/office/drawing/2010/main" val="0"/>
              </a:ext>
            </a:extLst>
          </a:blip>
          <a:srcRect r="38400"/>
          <a:stretch/>
        </p:blipFill>
        <p:spPr bwMode="auto">
          <a:xfrm rot="16200000">
            <a:off x="4156225" y="2980869"/>
            <a:ext cx="1906745" cy="2668205"/>
          </a:xfrm>
          <a:prstGeom prst="rect">
            <a:avLst/>
          </a:prstGeom>
          <a:noFill/>
          <a:extLst>
            <a:ext uri="{909E8E84-426E-40DD-AFC4-6F175D3DCCD1}">
              <a14:hiddenFill xmlns:a14="http://schemas.microsoft.com/office/drawing/2010/main">
                <a:solidFill>
                  <a:srgbClr val="FFFFFF"/>
                </a:solidFill>
              </a14:hiddenFill>
            </a:ext>
          </a:extLst>
        </p:spPr>
      </p:pic>
      <p:pic>
        <p:nvPicPr>
          <p:cNvPr id="7" name="صورة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803" y="3154740"/>
            <a:ext cx="3514667" cy="2605960"/>
          </a:xfrm>
          <a:prstGeom prst="rect">
            <a:avLst/>
          </a:prstGeom>
        </p:spPr>
      </p:pic>
      <p:sp>
        <p:nvSpPr>
          <p:cNvPr id="8" name="مستطيل 7"/>
          <p:cNvSpPr/>
          <p:nvPr/>
        </p:nvSpPr>
        <p:spPr>
          <a:xfrm>
            <a:off x="402190" y="2128212"/>
            <a:ext cx="2539054" cy="523220"/>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Arduino Uno</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9" name="مستطيل 8"/>
          <p:cNvSpPr/>
          <p:nvPr/>
        </p:nvSpPr>
        <p:spPr>
          <a:xfrm>
            <a:off x="3730473" y="2140886"/>
            <a:ext cx="2758250" cy="523220"/>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Ethernet shield</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10" name="مستطيل 9"/>
          <p:cNvSpPr/>
          <p:nvPr/>
        </p:nvSpPr>
        <p:spPr>
          <a:xfrm>
            <a:off x="7482035" y="1995782"/>
            <a:ext cx="3682728" cy="954107"/>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cross-network controlling machine</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11" name="مستطيل 10"/>
          <p:cNvSpPr/>
          <p:nvPr/>
        </p:nvSpPr>
        <p:spPr>
          <a:xfrm>
            <a:off x="1956734" y="2151838"/>
            <a:ext cx="2758250" cy="5232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a:t>
            </a:r>
            <a:endParaRPr lang="ar-SA" sz="2800" b="1" cap="none" spc="0" dirty="0">
              <a:ln w="22225">
                <a:solidFill>
                  <a:schemeClr val="accent2"/>
                </a:solidFill>
                <a:prstDash val="solid"/>
              </a:ln>
              <a:solidFill>
                <a:schemeClr val="accent2">
                  <a:lumMod val="40000"/>
                  <a:lumOff val="60000"/>
                </a:schemeClr>
              </a:solidFill>
              <a:effectLst/>
            </a:endParaRPr>
          </a:p>
        </p:txBody>
      </p:sp>
      <p:sp>
        <p:nvSpPr>
          <p:cNvPr id="12" name="مستطيل 11"/>
          <p:cNvSpPr/>
          <p:nvPr/>
        </p:nvSpPr>
        <p:spPr>
          <a:xfrm>
            <a:off x="5677806" y="2173738"/>
            <a:ext cx="2758250" cy="52322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800" b="1" dirty="0" smtClean="0">
                <a:ln w="22225">
                  <a:solidFill>
                    <a:schemeClr val="accent2"/>
                  </a:solidFill>
                  <a:prstDash val="solid"/>
                </a:ln>
                <a:solidFill>
                  <a:schemeClr val="accent2">
                    <a:lumMod val="40000"/>
                    <a:lumOff val="60000"/>
                  </a:schemeClr>
                </a:solidFill>
              </a:rPr>
              <a:t>=</a:t>
            </a:r>
            <a:endParaRPr lang="ar-SA"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39820479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Database structure</a:t>
            </a:r>
            <a:endParaRPr lang="ar-SA" dirty="0"/>
          </a:p>
        </p:txBody>
      </p:sp>
      <p:graphicFrame>
        <p:nvGraphicFramePr>
          <p:cNvPr id="5" name="عنصر نائب للمحتوى 4"/>
          <p:cNvGraphicFramePr>
            <a:graphicFrameLocks noGrp="1"/>
          </p:cNvGraphicFramePr>
          <p:nvPr>
            <p:ph idx="1"/>
            <p:extLst>
              <p:ext uri="{D42A27DB-BD31-4B8C-83A1-F6EECF244321}">
                <p14:modId xmlns:p14="http://schemas.microsoft.com/office/powerpoint/2010/main" val="1082849605"/>
              </p:ext>
            </p:extLst>
          </p:nvPr>
        </p:nvGraphicFramePr>
        <p:xfrm>
          <a:off x="581022" y="2181225"/>
          <a:ext cx="10959950" cy="2355264"/>
        </p:xfrm>
        <a:graphic>
          <a:graphicData uri="http://schemas.openxmlformats.org/drawingml/2006/table">
            <a:tbl>
              <a:tblPr rtl="1" firstRow="1" bandRow="1">
                <a:tableStyleId>{5C22544A-7EE6-4342-B048-85BDC9FD1C3A}</a:tableStyleId>
              </a:tblPr>
              <a:tblGrid>
                <a:gridCol w="2191990"/>
                <a:gridCol w="2191990"/>
                <a:gridCol w="2191990"/>
                <a:gridCol w="2191990"/>
                <a:gridCol w="2191990"/>
              </a:tblGrid>
              <a:tr h="785088">
                <a:tc>
                  <a:txBody>
                    <a:bodyPr/>
                    <a:lstStyle/>
                    <a:p>
                      <a:pPr algn="ctr" rtl="1"/>
                      <a:r>
                        <a:rPr lang="en-US" sz="2000" dirty="0" smtClean="0">
                          <a:latin typeface="+mj-lt"/>
                          <a:cs typeface="Times New Roman" panose="02020603050405020304" pitchFamily="18" charset="0"/>
                        </a:rPr>
                        <a:t>description</a:t>
                      </a:r>
                      <a:endParaRPr lang="ar-SA" sz="2000" dirty="0">
                        <a:latin typeface="+mj-lt"/>
                      </a:endParaRPr>
                    </a:p>
                  </a:txBody>
                  <a:tcPr anchor="ctr"/>
                </a:tc>
                <a:tc>
                  <a:txBody>
                    <a:bodyPr/>
                    <a:lstStyle/>
                    <a:p>
                      <a:pPr algn="ctr" rtl="1"/>
                      <a:r>
                        <a:rPr lang="en-US" sz="2000" dirty="0" err="1" smtClean="0">
                          <a:latin typeface="+mj-lt"/>
                          <a:cs typeface="Times New Roman" panose="02020603050405020304" pitchFamily="18" charset="0"/>
                        </a:rPr>
                        <a:t>lat</a:t>
                      </a:r>
                      <a:r>
                        <a:rPr lang="en-US" sz="2000" dirty="0" smtClean="0">
                          <a:latin typeface="+mj-lt"/>
                          <a:cs typeface="Times New Roman" panose="02020603050405020304" pitchFamily="18" charset="0"/>
                        </a:rPr>
                        <a:t> </a:t>
                      </a:r>
                      <a:endParaRPr lang="ar-SA" sz="2000" dirty="0">
                        <a:latin typeface="+mj-lt"/>
                      </a:endParaRPr>
                    </a:p>
                  </a:txBody>
                  <a:tcPr anchor="ctr"/>
                </a:tc>
                <a:tc>
                  <a:txBody>
                    <a:bodyPr/>
                    <a:lstStyle/>
                    <a:p>
                      <a:pPr algn="ctr" rtl="1"/>
                      <a:r>
                        <a:rPr lang="en-US" sz="2000" dirty="0" err="1" smtClean="0">
                          <a:latin typeface="+mj-lt"/>
                          <a:cs typeface="Times New Roman" panose="02020603050405020304" pitchFamily="18" charset="0"/>
                        </a:rPr>
                        <a:t>lng</a:t>
                      </a:r>
                      <a:r>
                        <a:rPr lang="en-US" sz="2000" dirty="0" smtClean="0">
                          <a:latin typeface="+mj-lt"/>
                          <a:cs typeface="Times New Roman" panose="02020603050405020304" pitchFamily="18" charset="0"/>
                        </a:rPr>
                        <a:t>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availability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ID </a:t>
                      </a:r>
                      <a:endParaRPr lang="ar-SA" sz="2000" dirty="0">
                        <a:latin typeface="+mj-lt"/>
                      </a:endParaRPr>
                    </a:p>
                  </a:txBody>
                  <a:tcPr anchor="ctr"/>
                </a:tc>
              </a:tr>
              <a:tr h="785088">
                <a:tc>
                  <a:txBody>
                    <a:bodyPr/>
                    <a:lstStyle/>
                    <a:p>
                      <a:pPr algn="ctr" rtl="1"/>
                      <a:r>
                        <a:rPr lang="en-US" sz="2000" b="0" i="0" u="none" strike="noStrike" kern="1200" baseline="0" dirty="0" smtClean="0">
                          <a:solidFill>
                            <a:schemeClr val="dk1"/>
                          </a:solidFill>
                          <a:latin typeface="+mj-lt"/>
                          <a:ea typeface="+mn-ea"/>
                          <a:cs typeface="+mn-cs"/>
                        </a:rPr>
                        <a:t>students parking</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42.548664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16.963777 </a:t>
                      </a:r>
                      <a:endParaRPr lang="ar-SA" sz="2000" dirty="0">
                        <a:latin typeface="+mj-lt"/>
                      </a:endParaRPr>
                    </a:p>
                  </a:txBody>
                  <a:tcPr anchor="ctr"/>
                </a:tc>
                <a:tc>
                  <a:txBody>
                    <a:bodyPr/>
                    <a:lstStyle/>
                    <a:p>
                      <a:pPr algn="ctr" rtl="1"/>
                      <a:r>
                        <a:rPr lang="en-US" sz="2000" dirty="0" smtClean="0">
                          <a:latin typeface="+mj-lt"/>
                        </a:rPr>
                        <a:t>0</a:t>
                      </a:r>
                      <a:endParaRPr lang="ar-SA" sz="2000" dirty="0">
                        <a:latin typeface="+mj-lt"/>
                      </a:endParaRPr>
                    </a:p>
                  </a:txBody>
                  <a:tcPr anchor="ctr"/>
                </a:tc>
                <a:tc>
                  <a:txBody>
                    <a:bodyPr/>
                    <a:lstStyle/>
                    <a:p>
                      <a:pPr algn="ctr" rtl="1"/>
                      <a:r>
                        <a:rPr lang="en-US" sz="2000" dirty="0" smtClean="0">
                          <a:latin typeface="+mj-lt"/>
                        </a:rPr>
                        <a:t>1</a:t>
                      </a:r>
                      <a:endParaRPr lang="ar-SA" sz="2000" dirty="0">
                        <a:latin typeface="+mj-lt"/>
                      </a:endParaRPr>
                    </a:p>
                  </a:txBody>
                  <a:tcPr anchor="ctr"/>
                </a:tc>
              </a:tr>
              <a:tr h="785088">
                <a:tc>
                  <a:txBody>
                    <a:bodyPr/>
                    <a:lstStyle/>
                    <a:p>
                      <a:pPr algn="ctr" rtl="1"/>
                      <a:r>
                        <a:rPr lang="en-US" sz="2000" b="0" i="0" u="none" strike="noStrike" kern="1200" baseline="0" dirty="0" smtClean="0">
                          <a:solidFill>
                            <a:schemeClr val="dk1"/>
                          </a:solidFill>
                          <a:latin typeface="+mj-lt"/>
                          <a:ea typeface="+mn-ea"/>
                          <a:cs typeface="+mn-cs"/>
                        </a:rPr>
                        <a:t>staff parking</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42.547192 </a:t>
                      </a:r>
                      <a:endParaRPr lang="ar-SA" sz="2000" dirty="0">
                        <a:latin typeface="+mj-lt"/>
                      </a:endParaRPr>
                    </a:p>
                  </a:txBody>
                  <a:tcPr anchor="ctr"/>
                </a:tc>
                <a:tc>
                  <a:txBody>
                    <a:bodyPr/>
                    <a:lstStyle/>
                    <a:p>
                      <a:pPr algn="ctr" rtl="1"/>
                      <a:r>
                        <a:rPr lang="en-US" sz="2000" dirty="0" smtClean="0">
                          <a:latin typeface="+mj-lt"/>
                          <a:cs typeface="Times New Roman" panose="02020603050405020304" pitchFamily="18" charset="0"/>
                        </a:rPr>
                        <a:t>16.963273 </a:t>
                      </a:r>
                      <a:endParaRPr lang="ar-SA" sz="2000" dirty="0">
                        <a:latin typeface="+mj-lt"/>
                      </a:endParaRPr>
                    </a:p>
                  </a:txBody>
                  <a:tcPr anchor="ctr"/>
                </a:tc>
                <a:tc>
                  <a:txBody>
                    <a:bodyPr/>
                    <a:lstStyle/>
                    <a:p>
                      <a:pPr algn="ctr" rtl="1"/>
                      <a:r>
                        <a:rPr lang="en-US" sz="2000" dirty="0" smtClean="0">
                          <a:latin typeface="+mj-lt"/>
                        </a:rPr>
                        <a:t>1</a:t>
                      </a:r>
                      <a:endParaRPr lang="ar-SA" sz="2000" dirty="0">
                        <a:latin typeface="+mj-lt"/>
                      </a:endParaRPr>
                    </a:p>
                  </a:txBody>
                  <a:tcPr anchor="ctr"/>
                </a:tc>
                <a:tc>
                  <a:txBody>
                    <a:bodyPr/>
                    <a:lstStyle/>
                    <a:p>
                      <a:pPr algn="ctr" rtl="1"/>
                      <a:r>
                        <a:rPr lang="en-US" sz="2000" dirty="0" smtClean="0">
                          <a:latin typeface="+mj-lt"/>
                        </a:rPr>
                        <a:t>2</a:t>
                      </a:r>
                      <a:endParaRPr lang="ar-SA" sz="2000" dirty="0">
                        <a:latin typeface="+mj-lt"/>
                      </a:endParaRPr>
                    </a:p>
                  </a:txBody>
                  <a:tcPr anchor="ctr"/>
                </a:tc>
              </a:tr>
            </a:tbl>
          </a:graphicData>
        </a:graphic>
      </p:graphicFrame>
    </p:spTree>
    <p:extLst>
      <p:ext uri="{BB962C8B-B14F-4D97-AF65-F5344CB8AC3E}">
        <p14:creationId xmlns:p14="http://schemas.microsoft.com/office/powerpoint/2010/main" val="55758400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Parking detector update statements</a:t>
            </a:r>
            <a:endParaRPr lang="ar-SA" dirty="0"/>
          </a:p>
        </p:txBody>
      </p:sp>
      <p:pic>
        <p:nvPicPr>
          <p:cNvPr id="4" name="عنصر نائب للمحتوى 3" descr="C:\Users\zak\AppData\Local\Microsoft\Windows\INetCache\Content.Word\Untitled-1.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05509" y="2160050"/>
            <a:ext cx="3534507" cy="2455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صورة 4"/>
          <p:cNvPicPr>
            <a:picLocks noChangeAspect="1"/>
          </p:cNvPicPr>
          <p:nvPr/>
        </p:nvPicPr>
        <p:blipFill rotWithShape="1">
          <a:blip r:embed="rId3" cstate="print">
            <a:extLst>
              <a:ext uri="{28A0092B-C50C-407E-A947-70E740481C1C}">
                <a14:useLocalDpi xmlns:a14="http://schemas.microsoft.com/office/drawing/2010/main" val="0"/>
              </a:ext>
            </a:extLst>
          </a:blip>
          <a:srcRect r="25297"/>
          <a:stretch/>
        </p:blipFill>
        <p:spPr>
          <a:xfrm rot="16200000">
            <a:off x="7302177" y="3388227"/>
            <a:ext cx="1453558" cy="1819596"/>
          </a:xfrm>
          <a:prstGeom prst="rect">
            <a:avLst/>
          </a:prstGeom>
        </p:spPr>
      </p:pic>
      <p:pic>
        <p:nvPicPr>
          <p:cNvPr id="6" name="صورة 5"/>
          <p:cNvPicPr>
            <a:picLocks noChangeAspect="1"/>
          </p:cNvPicPr>
          <p:nvPr/>
        </p:nvPicPr>
        <p:blipFill rotWithShape="1">
          <a:blip r:embed="rId4" cstate="print">
            <a:biLevel thresh="25000"/>
            <a:extLst>
              <a:ext uri="{28A0092B-C50C-407E-A947-70E740481C1C}">
                <a14:useLocalDpi xmlns:a14="http://schemas.microsoft.com/office/drawing/2010/main" val="0"/>
              </a:ext>
            </a:extLst>
          </a:blip>
          <a:srcRect t="11514" b="14385"/>
          <a:stretch/>
        </p:blipFill>
        <p:spPr>
          <a:xfrm>
            <a:off x="6031749" y="2160050"/>
            <a:ext cx="3994414" cy="1436003"/>
          </a:xfrm>
          <a:prstGeom prst="rect">
            <a:avLst/>
          </a:prstGeom>
        </p:spPr>
      </p:pic>
      <p:sp>
        <p:nvSpPr>
          <p:cNvPr id="8" name="مربع نص 7"/>
          <p:cNvSpPr txBox="1"/>
          <p:nvPr/>
        </p:nvSpPr>
        <p:spPr>
          <a:xfrm>
            <a:off x="1506666" y="5433647"/>
            <a:ext cx="9178667" cy="923330"/>
          </a:xfrm>
          <a:prstGeom prst="rect">
            <a:avLst/>
          </a:prstGeom>
          <a:noFill/>
        </p:spPr>
        <p:txBody>
          <a:bodyPr wrap="none" rtlCol="1">
            <a:spAutoFit/>
          </a:bodyPr>
          <a:lstStyle/>
          <a:p>
            <a:pPr algn="l"/>
            <a:endParaRPr lang="en-US" dirty="0">
              <a:latin typeface="Arial" panose="020B0604020202020204" pitchFamily="34" charset="0"/>
              <a:cs typeface="Arial" panose="020B0604020202020204" pitchFamily="34" charset="0"/>
            </a:endParaRPr>
          </a:p>
          <a:p>
            <a:pPr algn="l"/>
            <a:r>
              <a:rPr lang="en-US" dirty="0" smtClean="0">
                <a:latin typeface="Arial" panose="020B0604020202020204" pitchFamily="34" charset="0"/>
                <a:cs typeface="Arial" panose="020B0604020202020204" pitchFamily="34" charset="0"/>
              </a:rPr>
              <a:t>  String </a:t>
            </a:r>
            <a:r>
              <a:rPr lang="en-US" dirty="0" err="1">
                <a:latin typeface="Arial" panose="020B0604020202020204" pitchFamily="34" charset="0"/>
                <a:cs typeface="Arial" panose="020B0604020202020204" pitchFamily="34" charset="0"/>
              </a:rPr>
              <a:t>av</a:t>
            </a:r>
            <a:r>
              <a:rPr lang="en-US" dirty="0">
                <a:latin typeface="Arial" panose="020B0604020202020204" pitchFamily="34" charset="0"/>
                <a:cs typeface="Arial" panose="020B0604020202020204" pitchFamily="34" charset="0"/>
              </a:rPr>
              <a:t>="UPDATE `sql2105932`.`Site` SET `</a:t>
            </a:r>
            <a:r>
              <a:rPr lang="en-US" dirty="0">
                <a:solidFill>
                  <a:schemeClr val="accent5">
                    <a:lumMod val="50000"/>
                  </a:schemeClr>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 '1' WHERE `</a:t>
            </a:r>
            <a:r>
              <a:rPr lang="en-US" dirty="0" err="1">
                <a:latin typeface="Arial" panose="020B0604020202020204" pitchFamily="34" charset="0"/>
                <a:cs typeface="Arial" panose="020B0604020202020204" pitchFamily="34" charset="0"/>
              </a:rPr>
              <a:t>Site`.`</a:t>
            </a:r>
            <a:r>
              <a:rPr lang="en-US" dirty="0" err="1">
                <a:solidFill>
                  <a:srgbClr val="00B0F0"/>
                </a:solidFill>
                <a:latin typeface="Arial" panose="020B0604020202020204" pitchFamily="34" charset="0"/>
                <a:cs typeface="Arial" panose="020B0604020202020204" pitchFamily="34" charset="0"/>
              </a:rPr>
              <a:t>ID</a:t>
            </a:r>
            <a:r>
              <a:rPr lang="en-US" dirty="0">
                <a:latin typeface="Arial" panose="020B0604020202020204" pitchFamily="34" charset="0"/>
                <a:cs typeface="Arial" panose="020B0604020202020204" pitchFamily="34" charset="0"/>
              </a:rPr>
              <a:t>` =1;";</a:t>
            </a:r>
          </a:p>
          <a:p>
            <a:pPr algn="l"/>
            <a:r>
              <a:rPr lang="en-US" dirty="0">
                <a:latin typeface="Arial" panose="020B0604020202020204" pitchFamily="34" charset="0"/>
                <a:cs typeface="Arial" panose="020B0604020202020204" pitchFamily="34" charset="0"/>
              </a:rPr>
              <a:t>String </a:t>
            </a:r>
            <a:r>
              <a:rPr lang="en-US" dirty="0" err="1">
                <a:latin typeface="Arial" panose="020B0604020202020204" pitchFamily="34" charset="0"/>
                <a:cs typeface="Arial" panose="020B0604020202020204" pitchFamily="34" charset="0"/>
              </a:rPr>
              <a:t>nav</a:t>
            </a:r>
            <a:r>
              <a:rPr lang="en-US" dirty="0">
                <a:latin typeface="Arial" panose="020B0604020202020204" pitchFamily="34" charset="0"/>
                <a:cs typeface="Arial" panose="020B0604020202020204" pitchFamily="34" charset="0"/>
              </a:rPr>
              <a:t>="UPDATE `sql2105932`.`Site` SET `</a:t>
            </a:r>
            <a:r>
              <a:rPr lang="en-US" dirty="0">
                <a:solidFill>
                  <a:schemeClr val="accent2">
                    <a:lumMod val="75000"/>
                  </a:schemeClr>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 '0' WHERE `</a:t>
            </a:r>
            <a:r>
              <a:rPr lang="en-US" dirty="0" err="1">
                <a:latin typeface="Arial" panose="020B0604020202020204" pitchFamily="34" charset="0"/>
                <a:cs typeface="Arial" panose="020B0604020202020204" pitchFamily="34" charset="0"/>
              </a:rPr>
              <a:t>Site`.`</a:t>
            </a:r>
            <a:r>
              <a:rPr lang="en-US" dirty="0" err="1">
                <a:solidFill>
                  <a:srgbClr val="00B0F0"/>
                </a:solidFill>
                <a:latin typeface="Arial" panose="020B0604020202020204" pitchFamily="34" charset="0"/>
                <a:cs typeface="Arial" panose="020B0604020202020204" pitchFamily="34" charset="0"/>
              </a:rPr>
              <a:t>ID</a:t>
            </a:r>
            <a:r>
              <a:rPr lang="en-US" dirty="0">
                <a:latin typeface="Arial" panose="020B0604020202020204" pitchFamily="34" charset="0"/>
                <a:cs typeface="Arial" panose="020B0604020202020204" pitchFamily="34" charset="0"/>
              </a:rPr>
              <a:t>` =1;";</a:t>
            </a:r>
            <a:endParaRPr lang="ar-S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280653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l"/>
            <a:r>
              <a:rPr lang="en-US" dirty="0" smtClean="0"/>
              <a:t>User’s interaction methods with the system</a:t>
            </a:r>
            <a:endParaRPr lang="ar-SA" dirty="0"/>
          </a:p>
        </p:txBody>
      </p:sp>
      <p:sp>
        <p:nvSpPr>
          <p:cNvPr id="3" name="عنصر نائب للمحتوى 2"/>
          <p:cNvSpPr>
            <a:spLocks noGrp="1"/>
          </p:cNvSpPr>
          <p:nvPr>
            <p:ph idx="1"/>
          </p:nvPr>
        </p:nvSpPr>
        <p:spPr/>
        <p:txBody>
          <a:bodyPr>
            <a:normAutofit/>
          </a:bodyPr>
          <a:lstStyle/>
          <a:p>
            <a:pPr algn="l" rtl="0"/>
            <a:r>
              <a:rPr lang="en-US" sz="2400" dirty="0" smtClean="0"/>
              <a:t>We’ve created two main methods to make the user interact with our system and get benefits from it.</a:t>
            </a:r>
          </a:p>
          <a:p>
            <a:pPr algn="l" rtl="0"/>
            <a:r>
              <a:rPr lang="en-US" sz="2400" dirty="0" smtClean="0"/>
              <a:t>These methods are :</a:t>
            </a:r>
          </a:p>
          <a:p>
            <a:pPr marL="514350" indent="-514350" algn="l" rtl="0">
              <a:buFont typeface="+mj-lt"/>
              <a:buAutoNum type="arabicPeriod"/>
            </a:pPr>
            <a:r>
              <a:rPr lang="en-US" sz="2400" dirty="0" smtClean="0"/>
              <a:t>World Wide Web.</a:t>
            </a:r>
          </a:p>
          <a:p>
            <a:pPr lvl="1" algn="l" rtl="0"/>
            <a:r>
              <a:rPr lang="en-US" sz="2200" dirty="0" smtClean="0"/>
              <a:t>On the following </a:t>
            </a:r>
            <a:r>
              <a:rPr lang="en-US" sz="2200" dirty="0"/>
              <a:t>link: http://www.jazanu-sps.com/</a:t>
            </a:r>
            <a:endParaRPr lang="en-US" sz="2200" dirty="0" smtClean="0"/>
          </a:p>
          <a:p>
            <a:pPr marL="514350" indent="-514350" algn="l" rtl="0">
              <a:buFont typeface="+mj-lt"/>
              <a:buAutoNum type="arabicPeriod"/>
            </a:pPr>
            <a:r>
              <a:rPr lang="en-US" sz="2400" dirty="0" smtClean="0"/>
              <a:t>Android Platform.</a:t>
            </a:r>
            <a:endParaRPr lang="ar-SA" sz="2400" dirty="0"/>
          </a:p>
        </p:txBody>
      </p:sp>
    </p:spTree>
    <p:extLst>
      <p:ext uri="{BB962C8B-B14F-4D97-AF65-F5344CB8AC3E}">
        <p14:creationId xmlns:p14="http://schemas.microsoft.com/office/powerpoint/2010/main" val="357005056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nyTake by MangoApps-01-05-2016-02-18-13">
            <a:hlinkClick r:id="" action="ppaction://media"/>
          </p:cNvPr>
          <p:cNvPicPr>
            <a:picLocks noChangeAspect="1"/>
          </p:cNvPicPr>
          <p:nvPr>
            <a:videoFile r:link="rId1"/>
            <p:extLst>
              <p:ext uri="{DAA4B4D4-6D71-4841-9C94-3DE7FCFB9230}">
                <p14:media xmlns:p14="http://schemas.microsoft.com/office/powerpoint/2010/main" r:embed="rId2">
                  <p14:trim st="35434" end="8936"/>
                </p14:media>
              </p:ext>
            </p:extLst>
          </p:nvPr>
        </p:nvPicPr>
        <p:blipFill>
          <a:blip r:embed="rId4"/>
          <a:stretch>
            <a:fillRect/>
          </a:stretch>
        </p:blipFill>
        <p:spPr>
          <a:xfrm>
            <a:off x="2688166" y="2113269"/>
            <a:ext cx="6825111" cy="3839125"/>
          </a:xfrm>
          <a:prstGeom prst="rect">
            <a:avLst/>
          </a:prstGeom>
          <a:ln>
            <a:noFill/>
          </a:ln>
          <a:effectLst>
            <a:outerShdw blurRad="190500" algn="tl" rotWithShape="0">
              <a:srgbClr val="000000">
                <a:alpha val="70000"/>
              </a:srgbClr>
            </a:outerShdw>
          </a:effectLst>
        </p:spPr>
      </p:pic>
      <p:sp>
        <p:nvSpPr>
          <p:cNvPr id="7" name="مستطيل 6"/>
          <p:cNvSpPr/>
          <p:nvPr/>
        </p:nvSpPr>
        <p:spPr>
          <a:xfrm>
            <a:off x="600742" y="707712"/>
            <a:ext cx="5662384"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Website preview</a:t>
            </a:r>
            <a:endParaRPr lang="ar-SA"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242943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showWhenStopped="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مستطيل 6"/>
          <p:cNvSpPr/>
          <p:nvPr/>
        </p:nvSpPr>
        <p:spPr>
          <a:xfrm>
            <a:off x="529472" y="734089"/>
            <a:ext cx="7018268"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Android app preview</a:t>
            </a:r>
            <a:endParaRPr lang="ar-SA"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2" name="2016_05_01_14_15_03">
            <a:hlinkClick r:id="" action="ppaction://media"/>
          </p:cNvPr>
          <p:cNvPicPr>
            <a:picLocks noChangeAspect="1"/>
          </p:cNvPicPr>
          <p:nvPr>
            <a:videoFile r:link="rId1"/>
            <p:extLst>
              <p:ext uri="{DAA4B4D4-6D71-4841-9C94-3DE7FCFB9230}">
                <p14:media xmlns:p14="http://schemas.microsoft.com/office/powerpoint/2010/main" r:embed="rId2">
                  <p14:trim st="2198" end="2881"/>
                </p14:media>
              </p:ext>
            </p:extLst>
          </p:nvPr>
        </p:nvPicPr>
        <p:blipFill>
          <a:blip r:embed="rId4"/>
          <a:stretch>
            <a:fillRect/>
          </a:stretch>
        </p:blipFill>
        <p:spPr>
          <a:xfrm>
            <a:off x="4694727" y="2013438"/>
            <a:ext cx="2458000" cy="4369777"/>
          </a:xfrm>
          <a:prstGeom prst="rect">
            <a:avLst/>
          </a:prstGeom>
        </p:spPr>
      </p:pic>
    </p:spTree>
    <p:extLst>
      <p:ext uri="{BB962C8B-B14F-4D97-AF65-F5344CB8AC3E}">
        <p14:creationId xmlns:p14="http://schemas.microsoft.com/office/powerpoint/2010/main" val="1510746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descr="C:\Users\zak\AppData\Local\Microsoft\Windows\INetCache\Content.Word\Untitled-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769" y="3035273"/>
            <a:ext cx="4345838" cy="3328819"/>
          </a:xfrm>
          <a:prstGeom prst="rect">
            <a:avLst/>
          </a:prstGeom>
          <a:ln>
            <a:noFill/>
          </a:ln>
          <a:effectLst>
            <a:softEdge rad="112500"/>
          </a:effectLst>
        </p:spPr>
      </p:pic>
      <p:sp>
        <p:nvSpPr>
          <p:cNvPr id="3" name="مستطيل 2"/>
          <p:cNvSpPr/>
          <p:nvPr/>
        </p:nvSpPr>
        <p:spPr>
          <a:xfrm>
            <a:off x="2839047" y="600387"/>
            <a:ext cx="6595325" cy="769441"/>
          </a:xfrm>
          <a:prstGeom prst="rect">
            <a:avLst/>
          </a:prstGeom>
          <a:noFill/>
        </p:spPr>
        <p:txBody>
          <a:bodyPr wrap="square" lIns="91440" tIns="45720" rIns="91440" bIns="45720">
            <a:spAutoFit/>
          </a:bodyPr>
          <a:lstStyle/>
          <a:p>
            <a:pPr algn="ctr"/>
            <a:r>
              <a:rPr lang="en-US" sz="4400" b="0" u="sng" cap="none" spc="0" dirty="0" smtClean="0">
                <a:ln w="0"/>
                <a:solidFill>
                  <a:schemeClr val="accent1"/>
                </a:solidFill>
                <a:effectLst>
                  <a:outerShdw blurRad="38100" dist="25400" dir="5400000" algn="ctr" rotWithShape="0">
                    <a:srgbClr val="6E747A">
                      <a:alpha val="43000"/>
                    </a:srgbClr>
                  </a:outerShdw>
                </a:effectLst>
              </a:rPr>
              <a:t>System Architecture </a:t>
            </a:r>
            <a:endParaRPr lang="ar-SA" sz="4400" b="0" u="sng" cap="none" spc="0" dirty="0">
              <a:ln w="0"/>
              <a:solidFill>
                <a:schemeClr val="accent1"/>
              </a:solidFill>
              <a:effectLst>
                <a:outerShdw blurRad="38100" dist="25400" dir="5400000" algn="ctr" rotWithShape="0">
                  <a:srgbClr val="6E747A">
                    <a:alpha val="43000"/>
                  </a:srgbClr>
                </a:outerShdw>
              </a:effectLst>
            </a:endParaRPr>
          </a:p>
        </p:txBody>
      </p:sp>
      <p:pic>
        <p:nvPicPr>
          <p:cNvPr id="1026" name="Picture 2" descr="http://imasters.expert/wp-content/uploads/2015/04/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0755" y="1349334"/>
            <a:ext cx="1459864" cy="14598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waypointcms.com/GalleryContent/Normal/user-management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274" y="4564740"/>
            <a:ext cx="2866004" cy="199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asters.expert/wp-content/uploads/2015/04/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210" y="1505354"/>
            <a:ext cx="1459864" cy="14598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amranger.com/wp-content/uploads/2014/10/Android-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7479" y="2498753"/>
            <a:ext cx="1139398" cy="1139398"/>
          </a:xfrm>
          <a:prstGeom prst="rect">
            <a:avLst/>
          </a:prstGeom>
          <a:extLst/>
        </p:spPr>
        <p:style>
          <a:lnRef idx="2">
            <a:schemeClr val="accent2"/>
          </a:lnRef>
          <a:fillRef idx="1">
            <a:schemeClr val="lt1"/>
          </a:fillRef>
          <a:effectRef idx="0">
            <a:schemeClr val="accent2"/>
          </a:effectRef>
          <a:fontRef idx="minor">
            <a:schemeClr val="dk1"/>
          </a:fontRef>
        </p:style>
      </p:pic>
      <p:pic>
        <p:nvPicPr>
          <p:cNvPr id="1032" name="Picture 8" descr="http://logodatabases.com/wp-content/uploads/2012/03/internet-explorer-logo-wallpaper-969x102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6000" y="2453381"/>
            <a:ext cx="1079106" cy="1140356"/>
          </a:xfrm>
          <a:prstGeom prst="rect">
            <a:avLst/>
          </a:prstGeom>
          <a:extLst/>
        </p:spPr>
        <p:style>
          <a:lnRef idx="2">
            <a:schemeClr val="accent2"/>
          </a:lnRef>
          <a:fillRef idx="1">
            <a:schemeClr val="lt1"/>
          </a:fillRef>
          <a:effectRef idx="0">
            <a:schemeClr val="accent2"/>
          </a:effectRef>
          <a:fontRef idx="minor">
            <a:schemeClr val="dk1"/>
          </a:fontRef>
        </p:style>
      </p:pic>
      <p:sp>
        <p:nvSpPr>
          <p:cNvPr id="4" name="سهم لأعلى 3"/>
          <p:cNvSpPr/>
          <p:nvPr/>
        </p:nvSpPr>
        <p:spPr>
          <a:xfrm>
            <a:off x="1488142" y="3238468"/>
            <a:ext cx="452211" cy="2006222"/>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سهم لأعلى 9"/>
          <p:cNvSpPr/>
          <p:nvPr/>
        </p:nvSpPr>
        <p:spPr>
          <a:xfrm>
            <a:off x="2442726" y="2844225"/>
            <a:ext cx="413111" cy="2006222"/>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سهم لأعلى 10"/>
          <p:cNvSpPr/>
          <p:nvPr/>
        </p:nvSpPr>
        <p:spPr>
          <a:xfrm rot="5400000">
            <a:off x="4554008" y="885212"/>
            <a:ext cx="521701" cy="2006222"/>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سهم لأعلى 11"/>
          <p:cNvSpPr/>
          <p:nvPr/>
        </p:nvSpPr>
        <p:spPr>
          <a:xfrm rot="5400000">
            <a:off x="6801022" y="877967"/>
            <a:ext cx="521700" cy="2006222"/>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سهم لأعلى 12"/>
          <p:cNvSpPr/>
          <p:nvPr/>
        </p:nvSpPr>
        <p:spPr>
          <a:xfrm rot="8426990">
            <a:off x="9203497" y="1767567"/>
            <a:ext cx="461750" cy="710492"/>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سهم لأعلى 13"/>
          <p:cNvSpPr/>
          <p:nvPr/>
        </p:nvSpPr>
        <p:spPr>
          <a:xfrm rot="13411350">
            <a:off x="8425356" y="1780159"/>
            <a:ext cx="461750" cy="710492"/>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سهم لأعلى 14"/>
          <p:cNvSpPr/>
          <p:nvPr/>
        </p:nvSpPr>
        <p:spPr>
          <a:xfrm rot="10800000">
            <a:off x="7977235" y="3655073"/>
            <a:ext cx="461750" cy="710492"/>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سهم لأعلى 15"/>
          <p:cNvSpPr/>
          <p:nvPr/>
        </p:nvSpPr>
        <p:spPr>
          <a:xfrm rot="10800000">
            <a:off x="9600512" y="3677320"/>
            <a:ext cx="461750" cy="710492"/>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سهم لأعلى 17"/>
          <p:cNvSpPr/>
          <p:nvPr/>
        </p:nvSpPr>
        <p:spPr>
          <a:xfrm rot="10800000">
            <a:off x="8785729" y="3753042"/>
            <a:ext cx="461750" cy="710492"/>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3133034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المقسوم">
  <a:themeElements>
    <a:clrScheme name="المقسوم">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المقسوم">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المقسوم">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TM02900743[[fn=عضوي]]</Template>
  <TotalTime>424</TotalTime>
  <Words>323</Words>
  <Application>Microsoft Office PowerPoint</Application>
  <PresentationFormat>ملء الشاشة</PresentationFormat>
  <Paragraphs>48</Paragraphs>
  <Slides>11</Slides>
  <Notes>0</Notes>
  <HiddenSlides>0</HiddenSlides>
  <MMClips>2</MMClips>
  <ScaleCrop>false</ScaleCrop>
  <HeadingPairs>
    <vt:vector size="6" baseType="variant">
      <vt:variant>
        <vt:lpstr>الخطوط المستخدمة</vt:lpstr>
      </vt:variant>
      <vt:variant>
        <vt:i4>7</vt:i4>
      </vt:variant>
      <vt:variant>
        <vt:lpstr>نسق</vt:lpstr>
      </vt:variant>
      <vt:variant>
        <vt:i4>2</vt:i4>
      </vt:variant>
      <vt:variant>
        <vt:lpstr>عناوين الشرائح</vt:lpstr>
      </vt:variant>
      <vt:variant>
        <vt:i4>11</vt:i4>
      </vt:variant>
    </vt:vector>
  </HeadingPairs>
  <TitlesOfParts>
    <vt:vector size="20" baseType="lpstr">
      <vt:lpstr>Arial</vt:lpstr>
      <vt:lpstr>Calibri</vt:lpstr>
      <vt:lpstr>Calibri Light</vt:lpstr>
      <vt:lpstr>Gill Sans MT</vt:lpstr>
      <vt:lpstr>Majalla UI</vt:lpstr>
      <vt:lpstr>Times New Roman</vt:lpstr>
      <vt:lpstr>Wingdings 2</vt:lpstr>
      <vt:lpstr>HDOfficeLightV0</vt:lpstr>
      <vt:lpstr>المقسوم</vt:lpstr>
      <vt:lpstr>JAZAN UNIVERSITY SPS</vt:lpstr>
      <vt:lpstr>Previously known facts  </vt:lpstr>
      <vt:lpstr>Our parking detector progress</vt:lpstr>
      <vt:lpstr>Database structure</vt:lpstr>
      <vt:lpstr>Parking detector update statements</vt:lpstr>
      <vt:lpstr>User’s interaction methods with the system</vt:lpstr>
      <vt:lpstr>عرض تقديمي في PowerPoint</vt:lpstr>
      <vt:lpstr>عرض تقديمي في PowerPoint</vt:lpstr>
      <vt:lpstr>عرض تقديمي في PowerPoint</vt:lpstr>
      <vt:lpstr>Last but not least</vt:lpstr>
      <vt:lpstr>عرض تقديمي في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JAZAN UNIVERSITY SPS</dc:title>
  <dc:creator>AbdulMuhaymin Zakari</dc:creator>
  <cp:lastModifiedBy>عبدالمهيمن احمد حسن زكري</cp:lastModifiedBy>
  <cp:revision>33</cp:revision>
  <dcterms:created xsi:type="dcterms:W3CDTF">2016-03-21T16:49:38Z</dcterms:created>
  <dcterms:modified xsi:type="dcterms:W3CDTF">2016-05-08T18:57:38Z</dcterms:modified>
</cp:coreProperties>
</file>